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409" r:id="rId4"/>
    <p:sldId id="410" r:id="rId5"/>
    <p:sldId id="411" r:id="rId6"/>
    <p:sldId id="403" r:id="rId7"/>
    <p:sldId id="404" r:id="rId8"/>
    <p:sldId id="406" r:id="rId9"/>
    <p:sldId id="407" r:id="rId10"/>
    <p:sldId id="408" r:id="rId11"/>
    <p:sldId id="412" r:id="rId12"/>
    <p:sldId id="416" r:id="rId13"/>
    <p:sldId id="415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C"/>
    <a:srgbClr val="00004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008" autoAdjust="0"/>
    <p:restoredTop sz="97531" autoAdjust="0"/>
  </p:normalViewPr>
  <p:slideViewPr>
    <p:cSldViewPr snapToGrid="0">
      <p:cViewPr>
        <p:scale>
          <a:sx n="94" d="100"/>
          <a:sy n="94" d="100"/>
        </p:scale>
        <p:origin x="-970" y="-163"/>
      </p:cViewPr>
      <p:guideLst>
        <p:guide orient="horz" pos="4309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1166" y="1315"/>
      </p:cViewPr>
      <p:guideLst>
        <p:guide orient="horz" pos="3018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TLAS\Documents\NVgeoth\Papers\NBMG\MI-2011\JonPrice\Major%20Mines%20and%20MI%20statistics%20for%202011%20with%20GRAPHS%2013Febraury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Sheet1!$AF$388</c:f>
              <c:strCache>
                <c:ptCount val="1"/>
                <c:pt idx="0">
                  <c:v>Net Production, megawatts (average for year)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cat>
            <c:numRef>
              <c:f>Sheet1!$AG$386:$BG$386</c:f>
              <c:numCache>
                <c:formatCode>General</c:formatCod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</c:numCache>
            </c:numRef>
          </c:cat>
          <c:val>
            <c:numRef>
              <c:f>Sheet1!$AG$388:$BG$388</c:f>
              <c:numCache>
                <c:formatCode>#,##0.0</c:formatCode>
                <c:ptCount val="27"/>
                <c:pt idx="0" formatCode="0.0">
                  <c:v>5.5936073059360734</c:v>
                </c:pt>
                <c:pt idx="1">
                  <c:v>10.045662100456621</c:v>
                </c:pt>
                <c:pt idx="2">
                  <c:v>22.60273972602738</c:v>
                </c:pt>
                <c:pt idx="3">
                  <c:v>54.223744292237441</c:v>
                </c:pt>
                <c:pt idx="4">
                  <c:v>94.406392694063911</c:v>
                </c:pt>
                <c:pt idx="5">
                  <c:v>100.91324200913247</c:v>
                </c:pt>
                <c:pt idx="6">
                  <c:v>102.17134703196339</c:v>
                </c:pt>
                <c:pt idx="7">
                  <c:v>118.24200913242004</c:v>
                </c:pt>
                <c:pt idx="8">
                  <c:v>153.97922374429214</c:v>
                </c:pt>
                <c:pt idx="9">
                  <c:v>153.96575342465738</c:v>
                </c:pt>
                <c:pt idx="10">
                  <c:v>155.30742009132427</c:v>
                </c:pt>
                <c:pt idx="11">
                  <c:v>155.08652968036529</c:v>
                </c:pt>
                <c:pt idx="12">
                  <c:v>153.81678082191775</c:v>
                </c:pt>
                <c:pt idx="13">
                  <c:v>151.4670091324202</c:v>
                </c:pt>
                <c:pt idx="14">
                  <c:v>147.10605022831035</c:v>
                </c:pt>
                <c:pt idx="15">
                  <c:v>143.58230593607314</c:v>
                </c:pt>
                <c:pt idx="16">
                  <c:v>142.42591324200922</c:v>
                </c:pt>
                <c:pt idx="17">
                  <c:v>142.79531963470319</c:v>
                </c:pt>
                <c:pt idx="18">
                  <c:v>134.19634703196357</c:v>
                </c:pt>
                <c:pt idx="19">
                  <c:v>146.66050228310493</c:v>
                </c:pt>
                <c:pt idx="20">
                  <c:v>144.83915525114139</c:v>
                </c:pt>
                <c:pt idx="21">
                  <c:v>152.16860730593618</c:v>
                </c:pt>
                <c:pt idx="22">
                  <c:v>141.90593607305945</c:v>
                </c:pt>
                <c:pt idx="23">
                  <c:v>157.90079908675798</c:v>
                </c:pt>
                <c:pt idx="24">
                  <c:v>190.53150684931506</c:v>
                </c:pt>
                <c:pt idx="25">
                  <c:v>235.16324200913238</c:v>
                </c:pt>
                <c:pt idx="26">
                  <c:v>248.11426940639262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30872704"/>
        <c:axId val="30874240"/>
      </c:barChart>
      <c:lineChart>
        <c:grouping val="standard"/>
        <c:varyColors val="0"/>
        <c:ser>
          <c:idx val="0"/>
          <c:order val="0"/>
          <c:tx>
            <c:strRef>
              <c:f>Sheet1!$AF$387</c:f>
              <c:strCache>
                <c:ptCount val="1"/>
                <c:pt idx="0">
                  <c:v>Capacity, megawatts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Sheet1!$AG$386:$BG$386</c:f>
              <c:numCache>
                <c:formatCode>General</c:formatCod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</c:numCache>
            </c:numRef>
          </c:cat>
          <c:val>
            <c:numRef>
              <c:f>Sheet1!$AG$387:$BG$387</c:f>
              <c:numCache>
                <c:formatCode>General</c:formatCode>
                <c:ptCount val="27"/>
                <c:pt idx="0">
                  <c:v>26.5</c:v>
                </c:pt>
                <c:pt idx="1">
                  <c:v>33.5</c:v>
                </c:pt>
                <c:pt idx="2">
                  <c:v>41.9</c:v>
                </c:pt>
                <c:pt idx="3">
                  <c:v>115.8</c:v>
                </c:pt>
                <c:pt idx="4">
                  <c:v>130.80000000000001</c:v>
                </c:pt>
                <c:pt idx="5">
                  <c:v>132.30000000000001</c:v>
                </c:pt>
                <c:pt idx="6">
                  <c:v>146.6</c:v>
                </c:pt>
                <c:pt idx="7">
                  <c:v>191.7</c:v>
                </c:pt>
                <c:pt idx="8">
                  <c:v>208.6</c:v>
                </c:pt>
                <c:pt idx="9">
                  <c:v>208.6</c:v>
                </c:pt>
                <c:pt idx="10">
                  <c:v>210.5</c:v>
                </c:pt>
                <c:pt idx="11">
                  <c:v>210.5</c:v>
                </c:pt>
                <c:pt idx="12">
                  <c:v>210.5</c:v>
                </c:pt>
                <c:pt idx="13">
                  <c:v>210.5</c:v>
                </c:pt>
                <c:pt idx="14">
                  <c:v>211.5</c:v>
                </c:pt>
                <c:pt idx="15">
                  <c:v>216.5</c:v>
                </c:pt>
                <c:pt idx="16">
                  <c:v>216.5</c:v>
                </c:pt>
                <c:pt idx="17">
                  <c:v>221.5</c:v>
                </c:pt>
                <c:pt idx="18">
                  <c:v>221.5</c:v>
                </c:pt>
                <c:pt idx="19">
                  <c:v>221.5</c:v>
                </c:pt>
                <c:pt idx="20">
                  <c:v>251.5</c:v>
                </c:pt>
                <c:pt idx="21">
                  <c:v>264.7</c:v>
                </c:pt>
                <c:pt idx="22">
                  <c:v>277.10000000000002</c:v>
                </c:pt>
                <c:pt idx="23">
                  <c:v>340.6</c:v>
                </c:pt>
                <c:pt idx="24">
                  <c:v>424.5</c:v>
                </c:pt>
                <c:pt idx="25">
                  <c:v>437.9</c:v>
                </c:pt>
                <c:pt idx="26">
                  <c:v>475.6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72704"/>
        <c:axId val="30874240"/>
      </c:lineChart>
      <c:catAx>
        <c:axId val="308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874240"/>
        <c:crosses val="autoZero"/>
        <c:auto val="1"/>
        <c:lblAlgn val="ctr"/>
        <c:lblOffset val="100"/>
        <c:noMultiLvlLbl val="0"/>
      </c:catAx>
      <c:valAx>
        <c:axId val="3087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>
                    <a:latin typeface="Arial" pitchFamily="34" charset="0"/>
                    <a:cs typeface="Arial" pitchFamily="34" charset="0"/>
                  </a:rPr>
                  <a:t>Megawatts</a:t>
                </a:r>
              </a:p>
            </c:rich>
          </c:tx>
          <c:layout>
            <c:manualLayout>
              <c:xMode val="edge"/>
              <c:yMode val="edge"/>
              <c:x val="1.6095356403267379E-2"/>
              <c:y val="0.4141117871243591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872704"/>
        <c:crosses val="autoZero"/>
        <c:crossBetween val="between"/>
      </c:valAx>
      <c:spPr>
        <a:solidFill>
          <a:srgbClr val="0000FF"/>
        </a:solidFill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0.47977</cdr:x>
      <cdr:y>0.54515</cdr:y>
    </cdr:from>
    <cdr:to>
      <cdr:x>0.86495</cdr:x>
      <cdr:y>0.63158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62300" y="2367804"/>
          <a:ext cx="2538831" cy="3753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Average</a:t>
          </a:r>
          <a:r>
            <a:rPr lang="en-US" sz="1800" b="1" baseline="0" dirty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net output</a:t>
          </a:r>
          <a:endParaRPr lang="en-US" sz="18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57" y="0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1696BA20-B4BC-491C-8C66-60D28B86633C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57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1D8C50CB-D543-4016-9A50-F818FE4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7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1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85CDFB-1F24-4E61-B7DB-9A026BDD2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8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5CD87-66AF-45A5-A5E1-D4E84E0B2CFE}" type="slidenum">
              <a:rPr lang="en-US"/>
              <a:pPr/>
              <a:t>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you.</a:t>
            </a:r>
          </a:p>
          <a:p>
            <a:r>
              <a:rPr lang="en-US"/>
              <a:t>I will just go directly to the first slide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5CD87-66AF-45A5-A5E1-D4E84E0B2CFE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you.</a:t>
            </a:r>
          </a:p>
          <a:p>
            <a:r>
              <a:rPr lang="en-US"/>
              <a:t>I will just go directly to the first slide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B7087-DA00-4165-82B5-EDBAFEDC0A1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41637" indent="-241637"/>
            <a:r>
              <a:rPr lang="en-US" dirty="0" smtClean="0"/>
              <a:t>Exploration Spending remained high in 2011 with at least $609M spent.</a:t>
            </a:r>
          </a:p>
          <a:p>
            <a:pPr marL="241637" indent="-241637"/>
            <a:r>
              <a:rPr lang="en-US" dirty="0" smtClean="0"/>
              <a:t>This is based on an exploration survey that the Nevada Bureau of Mines did for the Nevada Division of Minerals and the Commission on Mineral Resources.</a:t>
            </a:r>
          </a:p>
          <a:p>
            <a:pPr marL="241637" indent="-241637"/>
            <a:r>
              <a:rPr lang="en-US" dirty="0" smtClean="0"/>
              <a:t>Based on expenditure data we collected from 185 companies only 13 spent more than $10M, but those 13 accounted for the 2/3 of the expenditure.</a:t>
            </a:r>
          </a:p>
          <a:p>
            <a:pPr marL="241637" indent="-241637"/>
            <a:r>
              <a:rPr lang="en-US" dirty="0" smtClean="0"/>
              <a:t>However, companies that spent $10M or less accounted for 65% of grassroots exploration, confirming what we suspected that juniors are doing the majority of grassroots exploration.</a:t>
            </a:r>
          </a:p>
          <a:p>
            <a:pPr marL="241637" indent="-241637"/>
            <a:r>
              <a:rPr lang="en-US" dirty="0" smtClean="0"/>
              <a:t>We hope to release the report summarizing this survey by the end of the month.</a:t>
            </a:r>
            <a:endParaRPr lang="en-US" dirty="0"/>
          </a:p>
          <a:p>
            <a:pPr marL="241637" indent="-241637"/>
            <a:endParaRPr lang="en-US" dirty="0"/>
          </a:p>
          <a:p>
            <a:pPr marL="241637" indent="-241637"/>
            <a:endParaRPr lang="en-US" dirty="0"/>
          </a:p>
          <a:p>
            <a:pPr marL="241637" indent="-241637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5CD87-66AF-45A5-A5E1-D4E84E0B2CFE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you.</a:t>
            </a:r>
          </a:p>
          <a:p>
            <a:r>
              <a:rPr lang="en-US"/>
              <a:t>I will just go directly to the first slide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D1883-30A7-4180-9830-CB149D267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4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E8BC8-B875-4B52-90F2-A61A1BF2F7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AFBA2-2ED3-4C6C-A322-B6083AD3B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1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197648-0FB5-4C5B-BED6-A7CD7BAB3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71BE-4E24-48AA-A1CB-9404C0B7A0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2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6137-885A-461B-8467-588E2D9255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7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39F64-0938-4075-9958-2EC213BA12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7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1F12-29B1-4E0B-B601-4553BCFE25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A9A5-F70A-4CFF-9774-F5D5C38B0F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61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F01C-115A-44A4-A6C3-598A51B9D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3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696A-F71B-4FFD-85AE-2F4B27E1DE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7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D5C88-8A88-44DE-9D33-DE003992E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1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ACC1-C6C9-448F-A1DB-97AA6EE1B6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8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19BF-9E98-4459-BCDE-8D28FDEFC9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40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D626-322F-425D-8535-4ABF355772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1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66F08-D773-4DDE-8FA3-17AFBD31D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97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4C0E-4E9C-4EA4-958E-64C9C8FB27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73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1E84-FE4B-4CC1-BAB3-D9F4D78D39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45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A044-48FA-41CB-A590-42D1CD58C2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93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566C-96E3-4F3B-B9D4-6505873E42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3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825B-8C3B-4184-8996-DF97A653D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56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B720-8557-48F9-9034-BAD08166C9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4F347-4A90-44B0-9746-C1F889058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0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DF6FC-A581-488B-A8F6-6461BAC42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2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A4710-E2A1-43FA-B895-CB8C4D4B9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17260-7D9A-4921-9623-637677FFB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9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B06C0-2D20-4B0F-9A26-3D3E07922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8D45B-E602-40B9-A56D-F4D9D9988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1C8D7-041E-432C-AFF5-ED005A656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47785-9EC4-42AE-B385-AE3046E48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4C"/>
            </a:gs>
            <a:gs pos="100000">
              <a:srgbClr val="00000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1EC889-D417-49E1-A88D-7FE9022A53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C"/>
            </a:gs>
            <a:gs pos="100000">
              <a:srgbClr val="0000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Helvetica" charset="0"/>
              </a:defRPr>
            </a:lvl1pPr>
          </a:lstStyle>
          <a:p>
            <a:pPr>
              <a:defRPr/>
            </a:pPr>
            <a:fld id="{4126E3D7-4328-4654-9281-EAEA1F105B51}" type="slidenum">
              <a:rPr lang="en-US">
                <a:solidFill>
                  <a:srgbClr val="FFFFFF"/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6232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59" y="0"/>
            <a:ext cx="9144000" cy="19003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Overview of the Activities of the 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Nevada Bureau of Mines and Geology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as they pertain to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Mineral Exploration and Mining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71923"/>
            <a:ext cx="8229600" cy="3819277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John </a:t>
            </a:r>
            <a:r>
              <a:rPr lang="en-US" sz="2800" b="1" dirty="0" smtClean="0">
                <a:solidFill>
                  <a:schemeClr val="bg1"/>
                </a:solidFill>
              </a:rPr>
              <a:t>Muntean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Economic Geologist / Director of CREG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Nevada Bureau of Mines and Geology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University of Nevada Reno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Presentation to the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NEVADA MINING OVERSIGHT &amp; ACCOUNTABILITY </a:t>
            </a:r>
            <a:r>
              <a:rPr lang="en-US" sz="2400" b="1" dirty="0" smtClean="0">
                <a:solidFill>
                  <a:schemeClr val="bg1"/>
                </a:solidFill>
              </a:rPr>
              <a:t>COMMISSION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Carson City Nevada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October 31, 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Nevada_Master_stack_no_slogan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61038"/>
            <a:ext cx="1524000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nbmglogo_blue_with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22971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79" y="0"/>
            <a:ext cx="2898649" cy="277063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NBMG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Providing Data to Make Informed Decisions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075" y="3474720"/>
            <a:ext cx="2884733" cy="3315694"/>
          </a:xfrm>
        </p:spPr>
        <p:txBody>
          <a:bodyPr/>
          <a:lstStyle/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Mineral Assessments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Sage Grouse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03" y="411480"/>
            <a:ext cx="5772718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Geothermal Production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04183"/>
            <a:ext cx="4038600" cy="2227028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$</a:t>
            </a:r>
            <a:r>
              <a:rPr lang="en-US" sz="2400" b="1" dirty="0">
                <a:effectLst/>
              </a:rPr>
              <a:t>162,466,512 </a:t>
            </a:r>
            <a:r>
              <a:rPr lang="en-US" sz="2400" b="1" dirty="0" smtClean="0">
                <a:effectLst/>
              </a:rPr>
              <a:t>(2012 gross proceeds, ~7% increase over 2011)</a:t>
            </a:r>
            <a:endParaRPr lang="en-US" sz="2400" b="1" dirty="0" smtClean="0"/>
          </a:p>
          <a:p>
            <a:r>
              <a:rPr lang="en-US" sz="2400" b="1" dirty="0" smtClean="0"/>
              <a:t>Nearly 500 MW capacity</a:t>
            </a:r>
          </a:p>
          <a:p>
            <a:r>
              <a:rPr lang="en-US" sz="2400" b="1" dirty="0" smtClean="0"/>
              <a:t>Much greater potential</a:t>
            </a:r>
          </a:p>
          <a:p>
            <a:r>
              <a:rPr lang="en-US" sz="2400" b="1" dirty="0" smtClean="0"/>
              <a:t>Most resources blind or hidden</a:t>
            </a:r>
          </a:p>
          <a:p>
            <a:endParaRPr lang="en-US" sz="2400" b="1" dirty="0" smtClean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0" y="1219200"/>
            <a:ext cx="4276579" cy="4276579"/>
            <a:chOff x="4693622" y="1233143"/>
            <a:chExt cx="4276579" cy="4276579"/>
          </a:xfrm>
        </p:grpSpPr>
        <p:pic>
          <p:nvPicPr>
            <p:cNvPr id="4" name="Picture 3" descr="Regional_figure_black_backgroun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693622" y="1233143"/>
              <a:ext cx="4276579" cy="4276579"/>
            </a:xfrm>
            <a:prstGeom prst="rect">
              <a:avLst/>
            </a:prstGeom>
          </p:spPr>
        </p:pic>
        <p:pic>
          <p:nvPicPr>
            <p:cNvPr id="5" name="Picture 2" descr="Regional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7692" y="4369067"/>
              <a:ext cx="1196926" cy="34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Regional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7692" y="4886055"/>
              <a:ext cx="1278988" cy="586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95800" y="5638800"/>
            <a:ext cx="448759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srgbClr val="FFFFFF"/>
                </a:solidFill>
                <a:latin typeface="Helvetica"/>
              </a:rPr>
              <a:t>Great Basin Geothermal Systems: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srgbClr val="FFFFFF"/>
                </a:solidFill>
                <a:latin typeface="Helvetica"/>
              </a:rPr>
              <a:t>Distribution of Known Systems</a:t>
            </a:r>
            <a:endParaRPr lang="en-US" sz="1600" b="1" i="1" dirty="0">
              <a:solidFill>
                <a:srgbClr val="FFFFFF"/>
              </a:solidFill>
              <a:latin typeface="Helvetica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44819033"/>
              </p:ext>
            </p:extLst>
          </p:nvPr>
        </p:nvGraphicFramePr>
        <p:xfrm>
          <a:off x="268357" y="4071730"/>
          <a:ext cx="3989471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030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9264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Petroleum – Noble Energy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0" y="914400"/>
            <a:ext cx="8160930" cy="5619802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0"/>
            <a:ext cx="6350" cy="28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0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0312"/>
            <a:ext cx="9144000" cy="2596896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Nevada Bureau of Mines and Geology</a:t>
            </a:r>
            <a:br>
              <a:rPr lang="en-US" sz="3600" b="1" u="sng" dirty="0" smtClean="0">
                <a:solidFill>
                  <a:srgbClr val="FFFF00"/>
                </a:solidFill>
              </a:rPr>
            </a:br>
            <a:r>
              <a:rPr lang="en-US" sz="1200" b="1" dirty="0" smtClean="0">
                <a:solidFill>
                  <a:srgbClr val="FFFF00"/>
                </a:solidFill>
              </a:rPr>
              <a:t/>
            </a:r>
            <a:br>
              <a:rPr lang="en-US" sz="1200" b="1" dirty="0" smtClean="0">
                <a:solidFill>
                  <a:srgbClr val="FFFF00"/>
                </a:solidFill>
              </a:rPr>
            </a:br>
            <a:r>
              <a:rPr lang="en-US" sz="2600" b="1" dirty="0" smtClean="0">
                <a:solidFill>
                  <a:srgbClr val="FFFF00"/>
                </a:solidFill>
              </a:rPr>
              <a:t>Supporting the Mining and Mineral Exploration Industry and Helping Government Agencies and Legislators Make Informed Decisions on Nevada’s Lands 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2368296"/>
            <a:ext cx="8503920" cy="437083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Providing Information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Maps, Databases, Samples, Reports, Mineral Assessments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Reporting on the Mining Industry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Annual Mineral Industry Reports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Exploration Surveys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Geologic Mapping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Research on how mineral deposits form and how to explore for them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Training Graduate Students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0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"/>
            <a:ext cx="9144000" cy="94183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Non-Fuel Mineral Production in Nevada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Another Record Year in 2012!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$11.2B in 2012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Gold accounted for 85% of that value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5.615 </a:t>
            </a:r>
            <a:r>
              <a:rPr lang="en-US" b="1" dirty="0" err="1" smtClean="0">
                <a:solidFill>
                  <a:schemeClr val="bg1"/>
                </a:solidFill>
              </a:rPr>
              <a:t>Moz</a:t>
            </a:r>
            <a:r>
              <a:rPr lang="en-US" b="1" dirty="0" smtClean="0">
                <a:solidFill>
                  <a:schemeClr val="bg1"/>
                </a:solidFill>
              </a:rPr>
              <a:t> produced in 2012, slight increase over 2011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Nevada was third largest gold producer in the world after China and Australia</a:t>
            </a:r>
          </a:p>
          <a:p>
            <a:r>
              <a:rPr lang="en-US" b="1" dirty="0">
                <a:solidFill>
                  <a:srgbClr val="FF0000"/>
                </a:solidFill>
              </a:rPr>
              <a:t>USGS reported Nevada gold production to be 2.6Moz for the first 6 months of 2013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7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"/>
            <a:ext cx="9144000" cy="941832"/>
          </a:xfrm>
        </p:spPr>
        <p:txBody>
          <a:bodyPr/>
          <a:lstStyle/>
          <a:p>
            <a:r>
              <a:rPr lang="en-US" sz="3800" b="1" dirty="0" smtClean="0">
                <a:solidFill>
                  <a:srgbClr val="FFFF00"/>
                </a:solidFill>
              </a:rPr>
              <a:t>Several New Gold Mines in 2012-2013</a:t>
            </a:r>
            <a:endParaRPr lang="en-US" sz="3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225296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Emigrant Spring – </a:t>
            </a:r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ewmont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Gold Hill – Round Mountain JV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Lucerne – Comstock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Sterling – Imperial Metals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Pinson – </a:t>
            </a:r>
            <a:r>
              <a:rPr lang="en-US" b="1" dirty="0" err="1" smtClean="0">
                <a:solidFill>
                  <a:schemeClr val="bg1"/>
                </a:solidFill>
              </a:rPr>
              <a:t>Atna</a:t>
            </a:r>
            <a:r>
              <a:rPr lang="en-US" b="1" dirty="0" smtClean="0">
                <a:solidFill>
                  <a:schemeClr val="bg1"/>
                </a:solidFill>
              </a:rPr>
              <a:t> Resources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Starvation Canyon – </a:t>
            </a:r>
            <a:r>
              <a:rPr lang="en-US" b="1" dirty="0" err="1" smtClean="0">
                <a:solidFill>
                  <a:schemeClr val="bg1"/>
                </a:solidFill>
              </a:rPr>
              <a:t>Veris</a:t>
            </a:r>
            <a:r>
              <a:rPr lang="en-US" b="1" dirty="0" smtClean="0">
                <a:solidFill>
                  <a:schemeClr val="bg1"/>
                </a:solidFill>
              </a:rPr>
              <a:t> Gold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Borealis – </a:t>
            </a:r>
            <a:r>
              <a:rPr lang="en-US" b="1" dirty="0" err="1" smtClean="0">
                <a:solidFill>
                  <a:schemeClr val="bg1"/>
                </a:solidFill>
              </a:rPr>
              <a:t>Gryphon</a:t>
            </a:r>
            <a:r>
              <a:rPr lang="en-US" b="1" dirty="0" smtClean="0">
                <a:solidFill>
                  <a:schemeClr val="bg1"/>
                </a:solidFill>
              </a:rPr>
              <a:t> Gold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Mineral Ridge – Scorpio Gold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00216"/>
            <a:ext cx="928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Many of these are small deposits operated by junior companies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79" y="0"/>
            <a:ext cx="3578087" cy="241719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Nevada Mineral and Energy Resource Exploration Survey 2011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075" y="2600077"/>
            <a:ext cx="3649647" cy="4190337"/>
          </a:xfrm>
        </p:spPr>
        <p:txBody>
          <a:bodyPr/>
          <a:lstStyle/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Minimum of $675M spent on exploration 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Metals, mainly gold, accounted for 90% of expenditures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1,040 people directly employed in exploration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Flier distributed to 2013 Legislature, info was used in testimonies</a:t>
            </a:r>
          </a:p>
          <a:p>
            <a:pPr marL="174625" indent="-174625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2" y="65129"/>
            <a:ext cx="5080884" cy="65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" y="152400"/>
            <a:ext cx="317296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2011 Exploration Expenditures: Mostly on Metals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446835"/>
            <a:ext cx="9144000" cy="127321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22324"/>
          <a:stretch/>
        </p:blipFill>
        <p:spPr bwMode="auto">
          <a:xfrm>
            <a:off x="3473502" y="603505"/>
            <a:ext cx="5427794" cy="571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075" y="3127248"/>
            <a:ext cx="3241349" cy="366316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≥$609M spent by 128 companies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200" b="1" kern="0" dirty="0" smtClean="0">
                <a:solidFill>
                  <a:schemeClr val="bg1"/>
                </a:solidFill>
              </a:rPr>
              <a:t>$219M was spent by two companies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200" b="1" kern="0" dirty="0" smtClean="0">
                <a:solidFill>
                  <a:schemeClr val="bg1"/>
                </a:solidFill>
              </a:rPr>
              <a:t>&gt;90% of remainder was spent by junior companies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"/>
            <a:ext cx="9144000" cy="94183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Top Mineral Development Projects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378"/>
            <a:ext cx="8439912" cy="504478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Mount Hope (Mo) – Nevada Moly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Pumpkin Hollow (Cu) – Nevada Copper, 2014-2015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Long Canyon (Au) – Newmont, 2015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Goldrush</a:t>
            </a:r>
            <a:r>
              <a:rPr lang="en-US" b="1" dirty="0" smtClean="0">
                <a:solidFill>
                  <a:schemeClr val="bg1"/>
                </a:solidFill>
              </a:rPr>
              <a:t> (Au) – </a:t>
            </a:r>
            <a:r>
              <a:rPr lang="en-US" b="1" dirty="0" err="1" smtClean="0">
                <a:solidFill>
                  <a:schemeClr val="bg1"/>
                </a:solidFill>
              </a:rPr>
              <a:t>Barrick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South Arturo (Au) – </a:t>
            </a:r>
            <a:r>
              <a:rPr lang="en-US" b="1" dirty="0" err="1" smtClean="0">
                <a:solidFill>
                  <a:schemeClr val="bg1"/>
                </a:solidFill>
              </a:rPr>
              <a:t>Barrick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Pan (Au) – Midway Gold, 2014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Gold Rock (Au) – Midway Gold, 2015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Spring Valley (Au) – </a:t>
            </a:r>
            <a:r>
              <a:rPr lang="en-US" b="1" dirty="0" err="1" smtClean="0">
                <a:solidFill>
                  <a:schemeClr val="bg1"/>
                </a:solidFill>
              </a:rPr>
              <a:t>Barrick</a:t>
            </a:r>
            <a:r>
              <a:rPr lang="en-US" b="1" dirty="0" smtClean="0">
                <a:solidFill>
                  <a:schemeClr val="bg1"/>
                </a:solidFill>
              </a:rPr>
              <a:t>/Midway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Fire Creek (Au) – </a:t>
            </a:r>
            <a:r>
              <a:rPr lang="en-US" b="1" dirty="0" err="1" smtClean="0">
                <a:solidFill>
                  <a:schemeClr val="bg1"/>
                </a:solidFill>
              </a:rPr>
              <a:t>Klondex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0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858768" cy="76809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Top Projects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60" y="3679363"/>
            <a:ext cx="2285973" cy="30231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59" y="172474"/>
            <a:ext cx="4289117" cy="3382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0430" y="1746706"/>
            <a:ext cx="7768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Mt. Hope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59932" y="1897380"/>
            <a:ext cx="152398" cy="198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47941" y="442686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Long Canyon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8" y="999380"/>
            <a:ext cx="3718572" cy="511084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7638860" y="750463"/>
            <a:ext cx="495492" cy="3963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63030" y="688461"/>
            <a:ext cx="11426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South Arturo</a:t>
            </a:r>
            <a:endParaRPr lang="en-US" sz="14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10158" y="902862"/>
            <a:ext cx="304992" cy="1981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52252" y="2815965"/>
            <a:ext cx="16366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Pumpkin Hollow (Cu Concentrates)</a:t>
            </a:r>
            <a:endParaRPr lang="en-US" sz="14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120640" y="3031408"/>
            <a:ext cx="6256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34082" y="1542692"/>
            <a:ext cx="9932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err="1" smtClean="0"/>
              <a:t>Goldrush</a:t>
            </a:r>
            <a:endParaRPr lang="en-US" sz="14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843585" y="1693366"/>
            <a:ext cx="152398" cy="198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11445" y="2212008"/>
            <a:ext cx="7768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Pan</a:t>
            </a:r>
            <a:endParaRPr lang="en-US" sz="14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379971" y="2319730"/>
            <a:ext cx="131474" cy="2497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89386" y="1860492"/>
            <a:ext cx="10446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Fire Creek</a:t>
            </a:r>
            <a:endParaRPr lang="en-US" sz="14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494893" y="1482090"/>
            <a:ext cx="175701" cy="4152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96788" y="1420896"/>
            <a:ext cx="7768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Spring </a:t>
            </a:r>
          </a:p>
          <a:p>
            <a:r>
              <a:rPr lang="en-US" sz="1400" b="1" dirty="0" smtClean="0"/>
              <a:t>Valley</a:t>
            </a:r>
            <a:endParaRPr lang="en-US" sz="1400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463540" y="1650414"/>
            <a:ext cx="254492" cy="429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445708" y="2682240"/>
            <a:ext cx="218137" cy="1337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98135" y="2687955"/>
            <a:ext cx="9162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Gold Rock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518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"/>
            <a:ext cx="9144000" cy="94183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Exploration Spending Appears to be Slowing Down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344168"/>
            <a:ext cx="8503920" cy="5193792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Gold price plummeted in 2013 – down from $1684/</a:t>
            </a:r>
            <a:r>
              <a:rPr lang="en-US" sz="2500" b="1" dirty="0" err="1" smtClean="0">
                <a:solidFill>
                  <a:schemeClr val="bg1"/>
                </a:solidFill>
              </a:rPr>
              <a:t>oz</a:t>
            </a:r>
            <a:r>
              <a:rPr lang="en-US" sz="2500" b="1" dirty="0" smtClean="0">
                <a:solidFill>
                  <a:schemeClr val="bg1"/>
                </a:solidFill>
              </a:rPr>
              <a:t> to low of $1223/</a:t>
            </a:r>
            <a:r>
              <a:rPr lang="en-US" sz="2500" b="1" dirty="0" err="1" smtClean="0">
                <a:solidFill>
                  <a:schemeClr val="bg1"/>
                </a:solidFill>
              </a:rPr>
              <a:t>oz</a:t>
            </a:r>
            <a:r>
              <a:rPr lang="en-US" sz="2500" b="1" dirty="0" smtClean="0">
                <a:solidFill>
                  <a:schemeClr val="bg1"/>
                </a:solidFill>
              </a:rPr>
              <a:t> in July, now at ~$1350/</a:t>
            </a:r>
            <a:r>
              <a:rPr lang="en-US" sz="2500" b="1" dirty="0" err="1" smtClean="0">
                <a:solidFill>
                  <a:schemeClr val="bg1"/>
                </a:solidFill>
              </a:rPr>
              <a:t>oz</a:t>
            </a:r>
            <a:endParaRPr lang="en-US" sz="2500" b="1" dirty="0" smtClean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chemeClr val="bg1"/>
                </a:solidFill>
              </a:rPr>
              <a:t>218,407 mining claims registered (old and new) in fiscal 2013, 2.8% decrease from 2012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At least 106 projects drilled in 2012 (94 for gold), compared to 130 in 2011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Exploration spending by junior companies has been grinding to a halt in 2013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Large companies have had layoffs, mainly contract geos, but also staff geos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874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Custom 5">
      <a:dk1>
        <a:srgbClr val="808080"/>
      </a:dk1>
      <a:lt1>
        <a:srgbClr val="FFFFFF"/>
      </a:lt1>
      <a:dk2>
        <a:srgbClr val="000066"/>
      </a:dk2>
      <a:lt2>
        <a:srgbClr val="00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6175</TotalTime>
  <Words>662</Words>
  <Application>Microsoft Office PowerPoint</Application>
  <PresentationFormat>On-screen Show (4:3)</PresentationFormat>
  <Paragraphs>103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1_Blank Presentation</vt:lpstr>
      <vt:lpstr>Overview of the Activities of the  Nevada Bureau of Mines and Geology as they pertain to Mineral Exploration and Mining</vt:lpstr>
      <vt:lpstr>Nevada Bureau of Mines and Geology  Supporting the Mining and Mineral Exploration Industry and Helping Government Agencies and Legislators Make Informed Decisions on Nevada’s Lands </vt:lpstr>
      <vt:lpstr>Non-Fuel Mineral Production in Nevada Another Record Year in 2012!</vt:lpstr>
      <vt:lpstr>Several New Gold Mines in 2012-2013</vt:lpstr>
      <vt:lpstr>Nevada Mineral and Energy Resource Exploration Survey 2011</vt:lpstr>
      <vt:lpstr>PowerPoint Presentation</vt:lpstr>
      <vt:lpstr>Top Mineral Development Projects</vt:lpstr>
      <vt:lpstr>Top Projects</vt:lpstr>
      <vt:lpstr>Exploration Spending Appears to be Slowing Down</vt:lpstr>
      <vt:lpstr>NBMG Providing Data to Make Informed Decisions</vt:lpstr>
      <vt:lpstr>Geothermal Production</vt:lpstr>
      <vt:lpstr>Petroleum – Noble Energy</vt:lpstr>
    </vt:vector>
  </TitlesOfParts>
  <Company>University of Nevada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for Carlin-type Deposits in a Mature Terrain:   Maintaining Nevada’s Gold Rush</dc:title>
  <dc:creator>John Muntean</dc:creator>
  <cp:lastModifiedBy>trubald</cp:lastModifiedBy>
  <cp:revision>98</cp:revision>
  <cp:lastPrinted>2013-01-23T00:05:57Z</cp:lastPrinted>
  <dcterms:created xsi:type="dcterms:W3CDTF">2007-09-20T20:51:45Z</dcterms:created>
  <dcterms:modified xsi:type="dcterms:W3CDTF">2013-11-04T14:44:41Z</dcterms:modified>
</cp:coreProperties>
</file>